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0287000" cx="18288000"/>
  <p:notesSz cx="6858000" cy="9144000"/>
  <p:embeddedFontLst>
    <p:embeddedFont>
      <p:font typeface="Lato"/>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9" roundtripDataSignature="AMtx7mi7FWwPM0rYwIETsjrYkrfTb7Th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ato-bold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a31c227f1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a31c227f1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3a31c227f1a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97c3326bf0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97c3326bf0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397c3326bf0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97c3326bf0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97c3326bf0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397c3326bf0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30f369d7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a30f369d75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3a30f369d75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a30f369d75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a30f369d75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a30f369d75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a30f369d75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a30f369d75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3a30f369d75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a30f369d75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a30f369d75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3a30f369d75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a30f369d75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a30f369d75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3a30f369d75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a30f369d7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3a30f369d7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7" name="Google Shape;2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9" name="Google Shape;3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4"/>
          <p:cNvSpPr/>
          <p:nvPr>
            <p:ph idx="2" type="pic"/>
          </p:nvPr>
        </p:nvSpPr>
        <p:spPr>
          <a:xfrm>
            <a:off x="1792288" y="612775"/>
            <a:ext cx="5486400" cy="4114800"/>
          </a:xfrm>
          <a:prstGeom prst="rect">
            <a:avLst/>
          </a:prstGeom>
          <a:noFill/>
          <a:ln>
            <a:noFill/>
          </a:ln>
        </p:spPr>
      </p:sp>
      <p:sp>
        <p:nvSpPr>
          <p:cNvPr id="68" name="Google Shape;68;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slide" Target="/ppt/slides/slide8.xml"/><Relationship Id="rId4" Type="http://schemas.openxmlformats.org/officeDocument/2006/relationships/image" Target="../media/image1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slide" Target="/ppt/slides/slide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slide" Target="/ppt/slid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slide" Target="/ppt/slides/slide8.xml"/><Relationship Id="rId4" Type="http://schemas.openxmlformats.org/officeDocument/2006/relationships/image" Target="../media/image2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ppt/slides/slide8.xml"/><Relationship Id="rId4" Type="http://schemas.openxmlformats.org/officeDocument/2006/relationships/image" Target="../media/image2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slide" Target="/ppt/slides/slide8.xml"/><Relationship Id="rId4" Type="http://schemas.openxmlformats.org/officeDocument/2006/relationships/image" Target="../media/image2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slide" Target="/ppt/slides/slide8.xm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slide" Target="/ppt/slides/slide8.xml"/><Relationship Id="rId4" Type="http://schemas.openxmlformats.org/officeDocument/2006/relationships/image" Target="../media/image2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slide" Target="/ppt/slides/slide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12.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1.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slide" Target="/ppt/slides/slide10.xml"/><Relationship Id="rId4" Type="http://schemas.openxmlformats.org/officeDocument/2006/relationships/image" Target="../media/image20.png"/><Relationship Id="rId9" Type="http://schemas.openxmlformats.org/officeDocument/2006/relationships/slide" Target="/ppt/slides/slide11.xml"/><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slide" Target="/ppt/slides/slide13.xml"/><Relationship Id="rId8"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1236310" y="9639953"/>
            <a:ext cx="3446997" cy="647047"/>
          </a:xfrm>
          <a:custGeom>
            <a:rect b="b" l="l" r="r" t="t"/>
            <a:pathLst>
              <a:path extrusionOk="0" h="647047" w="3446997">
                <a:moveTo>
                  <a:pt x="0" y="0"/>
                </a:moveTo>
                <a:lnTo>
                  <a:pt x="3446997" y="0"/>
                </a:lnTo>
                <a:lnTo>
                  <a:pt x="3446997" y="647047"/>
                </a:lnTo>
                <a:lnTo>
                  <a:pt x="0" y="64704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a:off x="1028700" y="1028700"/>
            <a:ext cx="3478209" cy="776800"/>
          </a:xfrm>
          <a:custGeom>
            <a:rect b="b" l="l" r="r" t="t"/>
            <a:pathLst>
              <a:path extrusionOk="0" h="776800" w="3478209">
                <a:moveTo>
                  <a:pt x="0" y="0"/>
                </a:moveTo>
                <a:lnTo>
                  <a:pt x="3478209" y="0"/>
                </a:lnTo>
                <a:lnTo>
                  <a:pt x="3478209" y="776800"/>
                </a:lnTo>
                <a:lnTo>
                  <a:pt x="0" y="776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5400000">
            <a:off x="9030089" y="-9030091"/>
            <a:ext cx="227823" cy="18288002"/>
          </a:xfrm>
          <a:custGeom>
            <a:rect b="b" l="l" r="r" t="t"/>
            <a:pathLst>
              <a:path extrusionOk="0" h="5624919" w="587437">
                <a:moveTo>
                  <a:pt x="0" y="0"/>
                </a:moveTo>
                <a:lnTo>
                  <a:pt x="587437" y="0"/>
                </a:lnTo>
                <a:lnTo>
                  <a:pt x="587437" y="5624919"/>
                </a:lnTo>
                <a:lnTo>
                  <a:pt x="0" y="5624919"/>
                </a:lnTo>
                <a:lnTo>
                  <a:pt x="0" y="0"/>
                </a:lnTo>
                <a:close/>
              </a:path>
            </a:pathLst>
          </a:custGeom>
          <a:blipFill rotWithShape="1">
            <a:blip r:embed="rId5">
              <a:alphaModFix/>
            </a:blip>
            <a:stretch>
              <a:fillRect b="-21584" l="-1943447" r="-23081924" t="-343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4460331" y="2442508"/>
            <a:ext cx="8950800" cy="79116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ES" sz="4000">
                <a:solidFill>
                  <a:schemeClr val="dk1"/>
                </a:solidFill>
                <a:latin typeface="Calibri"/>
                <a:ea typeface="Calibri"/>
                <a:cs typeface="Calibri"/>
                <a:sym typeface="Calibri"/>
              </a:rPr>
              <a:t>Informe Avance/Final</a:t>
            </a:r>
            <a:endParaRPr sz="40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4000">
                <a:solidFill>
                  <a:schemeClr val="dk1"/>
                </a:solidFill>
                <a:latin typeface="Calibri"/>
                <a:ea typeface="Calibri"/>
                <a:cs typeface="Calibri"/>
                <a:sym typeface="Calibri"/>
              </a:rPr>
              <a:t>“</a:t>
            </a:r>
            <a:r>
              <a:rPr b="1" lang="es-ES" sz="4000">
                <a:solidFill>
                  <a:schemeClr val="dk1"/>
                </a:solidFill>
                <a:latin typeface="Calibri"/>
                <a:ea typeface="Calibri"/>
                <a:cs typeface="Calibri"/>
                <a:sym typeface="Calibri"/>
              </a:rPr>
              <a:t>Sistema Integrado de Gestión de Biblioteca</a:t>
            </a:r>
            <a:r>
              <a:rPr b="1" lang="es-ES" sz="4000">
                <a:solidFill>
                  <a:schemeClr val="dk1"/>
                </a:solidFill>
                <a:latin typeface="Calibri"/>
                <a:ea typeface="Calibri"/>
                <a:cs typeface="Calibri"/>
                <a:sym typeface="Calibri"/>
              </a:rPr>
              <a:t>”</a:t>
            </a:r>
            <a:endParaRPr/>
          </a:p>
          <a:p>
            <a:pPr indent="0" lvl="0" marL="0" marR="0" rtl="0" algn="ctr">
              <a:spcBef>
                <a:spcPts val="0"/>
              </a:spcBef>
              <a:spcAft>
                <a:spcPts val="0"/>
              </a:spcAft>
              <a:buNone/>
            </a:pPr>
            <a:r>
              <a:rPr b="1" lang="es-ES" sz="4000">
                <a:solidFill>
                  <a:schemeClr val="dk1"/>
                </a:solidFill>
                <a:latin typeface="Calibri"/>
                <a:ea typeface="Calibri"/>
                <a:cs typeface="Calibri"/>
                <a:sym typeface="Calibri"/>
              </a:rPr>
              <a:t> </a:t>
            </a: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Docente</a:t>
            </a:r>
            <a:endParaRPr b="1"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Mallén González González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Equipo alumnos</a:t>
            </a:r>
            <a:endParaRPr b="1"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Hugo Soto Salgado</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Duoc UC Sede San Bernardo </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Escuela de Informática y Telecomunicaciones</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Carrera: Ingeniería en Informática</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Año: 2025</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SummIT Ciberseguridad 2022 – Duoc UC" id="92" name="Google Shape;92;p1"/>
          <p:cNvPicPr preferRelativeResize="0"/>
          <p:nvPr/>
        </p:nvPicPr>
        <p:blipFill rotWithShape="1">
          <a:blip r:embed="rId6">
            <a:alphaModFix/>
          </a:blip>
          <a:srcRect b="0" l="0" r="0" t="0"/>
          <a:stretch/>
        </p:blipFill>
        <p:spPr>
          <a:xfrm>
            <a:off x="6611665" y="992459"/>
            <a:ext cx="4648200" cy="1495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1">
            <a:hlinkClick action="ppaction://hlinksldjump" r:id="rId3"/>
          </p:cNvPr>
          <p:cNvSpPr/>
          <p:nvPr/>
        </p:nvSpPr>
        <p:spPr>
          <a:xfrm>
            <a:off x="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90" name="Google Shape;190;p11" title="PB-ezgif.com-video-to-gif-converter.gif"/>
          <p:cNvPicPr preferRelativeResize="0"/>
          <p:nvPr/>
        </p:nvPicPr>
        <p:blipFill>
          <a:blip r:embed="rId4">
            <a:alphaModFix/>
          </a:blip>
          <a:stretch>
            <a:fillRect/>
          </a:stretch>
        </p:blipFill>
        <p:spPr>
          <a:xfrm>
            <a:off x="1332600" y="0"/>
            <a:ext cx="16773476" cy="1028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a31c227f1a_0_2">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97" name="Google Shape;197;g3a31c227f1a_0_2"/>
          <p:cNvPicPr preferRelativeResize="0"/>
          <p:nvPr/>
        </p:nvPicPr>
        <p:blipFill>
          <a:blip r:embed="rId4">
            <a:alphaModFix/>
          </a:blip>
          <a:stretch>
            <a:fillRect/>
          </a:stretch>
        </p:blipFill>
        <p:spPr>
          <a:xfrm>
            <a:off x="3357825" y="76200"/>
            <a:ext cx="10785582" cy="10134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g397c3326bf0_0_20" title="ModeladoBD.png"/>
          <p:cNvPicPr preferRelativeResize="0"/>
          <p:nvPr/>
        </p:nvPicPr>
        <p:blipFill>
          <a:blip r:embed="rId3">
            <a:alphaModFix/>
          </a:blip>
          <a:stretch>
            <a:fillRect/>
          </a:stretch>
        </p:blipFill>
        <p:spPr>
          <a:xfrm>
            <a:off x="1355075" y="0"/>
            <a:ext cx="16932925" cy="10286999"/>
          </a:xfrm>
          <a:prstGeom prst="rect">
            <a:avLst/>
          </a:prstGeom>
          <a:noFill/>
          <a:ln>
            <a:noFill/>
          </a:ln>
        </p:spPr>
      </p:pic>
      <p:sp>
        <p:nvSpPr>
          <p:cNvPr id="204" name="Google Shape;204;g397c3326bf0_0_20">
            <a:hlinkClick action="ppaction://hlinksldjump" r:id="rId4"/>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97c3326bf0_0_45">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11" name="Google Shape;211;g397c3326bf0_0_45" title="catalogacion-ezgif.com-video-to-gif-converter.gif"/>
          <p:cNvPicPr preferRelativeResize="0"/>
          <p:nvPr/>
        </p:nvPicPr>
        <p:blipFill>
          <a:blip r:embed="rId4">
            <a:alphaModFix/>
          </a:blip>
          <a:stretch>
            <a:fillRect/>
          </a:stretch>
        </p:blipFill>
        <p:spPr>
          <a:xfrm>
            <a:off x="1434600" y="152400"/>
            <a:ext cx="16853400" cy="1013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3a30f369d75_0_20">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18" name="Google Shape;218;g3a30f369d75_0_20" title="catalogo-ezgif.com-video-to-gif-converter.gif"/>
          <p:cNvPicPr preferRelativeResize="0"/>
          <p:nvPr/>
        </p:nvPicPr>
        <p:blipFill>
          <a:blip r:embed="rId4">
            <a:alphaModFix/>
          </a:blip>
          <a:stretch>
            <a:fillRect/>
          </a:stretch>
        </p:blipFill>
        <p:spPr>
          <a:xfrm>
            <a:off x="1434600" y="152400"/>
            <a:ext cx="16853400" cy="1013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a30f369d75_0_26">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5" name="Google Shape;225;g3a30f369d75_0_26" title="admin_usuarios-ezgif.com-video-to-gif-converter.gif"/>
          <p:cNvPicPr preferRelativeResize="0"/>
          <p:nvPr/>
        </p:nvPicPr>
        <p:blipFill>
          <a:blip r:embed="rId4">
            <a:alphaModFix/>
          </a:blip>
          <a:stretch>
            <a:fillRect/>
          </a:stretch>
        </p:blipFill>
        <p:spPr>
          <a:xfrm>
            <a:off x="1434600" y="0"/>
            <a:ext cx="16853400" cy="1028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a30f369d75_0_32">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32" name="Google Shape;232;g3a30f369d75_0_32" title="circulacion-ezgif.com-video-to-gif-converter.gif"/>
          <p:cNvPicPr preferRelativeResize="0"/>
          <p:nvPr/>
        </p:nvPicPr>
        <p:blipFill>
          <a:blip r:embed="rId4">
            <a:alphaModFix/>
          </a:blip>
          <a:stretch>
            <a:fillRect/>
          </a:stretch>
        </p:blipFill>
        <p:spPr>
          <a:xfrm>
            <a:off x="1434600" y="152400"/>
            <a:ext cx="16853400" cy="1013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a30f369d75_0_38">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39" name="Google Shape;239;g3a30f369d75_0_38" title="OPAC-ezgif.com-video-to-gif-converter.gif"/>
          <p:cNvPicPr preferRelativeResize="0"/>
          <p:nvPr/>
        </p:nvPicPr>
        <p:blipFill>
          <a:blip r:embed="rId4">
            <a:alphaModFix/>
          </a:blip>
          <a:stretch>
            <a:fillRect/>
          </a:stretch>
        </p:blipFill>
        <p:spPr>
          <a:xfrm>
            <a:off x="1434600" y="152400"/>
            <a:ext cx="16853400" cy="10134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a30f369d75_0_44">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46" name="Google Shape;246;g3a30f369d75_0_44" title="reportes.png"/>
          <p:cNvPicPr preferRelativeResize="0"/>
          <p:nvPr/>
        </p:nvPicPr>
        <p:blipFill>
          <a:blip r:embed="rId4">
            <a:alphaModFix/>
          </a:blip>
          <a:stretch>
            <a:fillRect/>
          </a:stretch>
        </p:blipFill>
        <p:spPr>
          <a:xfrm>
            <a:off x="1434600" y="152400"/>
            <a:ext cx="16853402" cy="10134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sp>
        <p:nvSpPr>
          <p:cNvPr id="251" name="Google Shape;251;p12"/>
          <p:cNvSpPr txBox="1"/>
          <p:nvPr/>
        </p:nvSpPr>
        <p:spPr>
          <a:xfrm>
            <a:off x="3574812" y="4658303"/>
            <a:ext cx="11138375" cy="970394"/>
          </a:xfrm>
          <a:prstGeom prst="rect">
            <a:avLst/>
          </a:prstGeom>
          <a:noFill/>
          <a:ln>
            <a:noFill/>
          </a:ln>
        </p:spPr>
        <p:txBody>
          <a:bodyPr anchorCtr="0" anchor="t" bIns="0" lIns="0" spcFirstLastPara="1" rIns="0" wrap="square" tIns="0">
            <a:spAutoFit/>
          </a:bodyPr>
          <a:lstStyle/>
          <a:p>
            <a:pPr indent="0" lvl="0" marL="0" marR="0" rtl="0" algn="ctr">
              <a:lnSpc>
                <a:spcPct val="174812"/>
              </a:lnSpc>
              <a:spcBef>
                <a:spcPts val="0"/>
              </a:spcBef>
              <a:spcAft>
                <a:spcPts val="0"/>
              </a:spcAft>
              <a:buNone/>
            </a:pPr>
            <a:r>
              <a:rPr b="1" lang="es-ES" sz="4800">
                <a:solidFill>
                  <a:srgbClr val="001D54"/>
                </a:solidFill>
                <a:latin typeface="Arial"/>
                <a:ea typeface="Arial"/>
                <a:cs typeface="Arial"/>
                <a:sym typeface="Arial"/>
              </a:rPr>
              <a:t>TIPOS DE SLIDE DISPONIBLES</a:t>
            </a:r>
            <a:endParaRPr/>
          </a:p>
        </p:txBody>
      </p:sp>
      <p:sp>
        <p:nvSpPr>
          <p:cNvPr id="252" name="Google Shape;252;p12"/>
          <p:cNvSpPr txBox="1"/>
          <p:nvPr/>
        </p:nvSpPr>
        <p:spPr>
          <a:xfrm>
            <a:off x="5029199" y="5612899"/>
            <a:ext cx="8229600"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ES" sz="2800">
                <a:solidFill>
                  <a:schemeClr val="dk1"/>
                </a:solidFill>
                <a:latin typeface="Calibri"/>
                <a:ea typeface="Calibri"/>
                <a:cs typeface="Calibri"/>
                <a:sym typeface="Calibri"/>
              </a:rPr>
              <a:t> </a:t>
            </a:r>
            <a:r>
              <a:rPr i="1" lang="es-ES" sz="2800">
                <a:solidFill>
                  <a:srgbClr val="A5A5A5"/>
                </a:solidFill>
                <a:latin typeface="Calibri"/>
                <a:ea typeface="Calibri"/>
                <a:cs typeface="Calibri"/>
                <a:sym typeface="Calibri"/>
              </a:rPr>
              <a:t>(Favor elimine este texto al desarrollar su presentación)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nvSpPr>
        <p:spPr>
          <a:xfrm>
            <a:off x="1129825" y="583190"/>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Problema o Necesidad detectada</a:t>
            </a:r>
            <a:endParaRPr b="1" sz="4800">
              <a:solidFill>
                <a:srgbClr val="001D54"/>
              </a:solidFill>
              <a:latin typeface="Arial"/>
              <a:ea typeface="Arial"/>
              <a:cs typeface="Arial"/>
              <a:sym typeface="Arial"/>
            </a:endParaRPr>
          </a:p>
        </p:txBody>
      </p:sp>
      <p:sp>
        <p:nvSpPr>
          <p:cNvPr id="98" name="Google Shape;98;p2"/>
          <p:cNvSpPr txBox="1"/>
          <p:nvPr/>
        </p:nvSpPr>
        <p:spPr>
          <a:xfrm>
            <a:off x="536300" y="1609875"/>
            <a:ext cx="9844200" cy="2177700"/>
          </a:xfrm>
          <a:prstGeom prst="rect">
            <a:avLst/>
          </a:prstGeom>
          <a:noFill/>
          <a:ln>
            <a:noFill/>
          </a:ln>
        </p:spPr>
        <p:txBody>
          <a:bodyPr anchorCtr="0" anchor="t" bIns="142325" lIns="142325" spcFirstLastPara="1" rIns="142325" wrap="square" tIns="142325">
            <a:noAutofit/>
          </a:bodyPr>
          <a:lstStyle/>
          <a:p>
            <a:pPr indent="0" lvl="0" marL="0" rtl="0" algn="l">
              <a:spcBef>
                <a:spcPts val="0"/>
              </a:spcBef>
              <a:spcAft>
                <a:spcPts val="0"/>
              </a:spcAft>
              <a:buNone/>
            </a:pPr>
            <a:r>
              <a:rPr lang="es-ES" sz="4981">
                <a:solidFill>
                  <a:schemeClr val="dk1"/>
                </a:solidFill>
                <a:latin typeface="Calibri"/>
                <a:ea typeface="Calibri"/>
                <a:cs typeface="Calibri"/>
                <a:sym typeface="Calibri"/>
              </a:rPr>
              <a:t>1. Alto margen de error en datos.</a:t>
            </a:r>
            <a:endParaRPr sz="4981">
              <a:solidFill>
                <a:schemeClr val="dk1"/>
              </a:solidFill>
              <a:latin typeface="Calibri"/>
              <a:ea typeface="Calibri"/>
              <a:cs typeface="Calibri"/>
              <a:sym typeface="Calibri"/>
            </a:endParaRPr>
          </a:p>
        </p:txBody>
      </p:sp>
      <p:sp>
        <p:nvSpPr>
          <p:cNvPr id="99" name="Google Shape;99;p2"/>
          <p:cNvSpPr txBox="1"/>
          <p:nvPr/>
        </p:nvSpPr>
        <p:spPr>
          <a:xfrm>
            <a:off x="536300" y="3787588"/>
            <a:ext cx="9844200" cy="2177700"/>
          </a:xfrm>
          <a:prstGeom prst="rect">
            <a:avLst/>
          </a:prstGeom>
          <a:noFill/>
          <a:ln>
            <a:noFill/>
          </a:ln>
        </p:spPr>
        <p:txBody>
          <a:bodyPr anchorCtr="0" anchor="t" bIns="142325" lIns="142325" spcFirstLastPara="1" rIns="142325" wrap="square" tIns="142325">
            <a:noAutofit/>
          </a:bodyPr>
          <a:lstStyle/>
          <a:p>
            <a:pPr indent="0" lvl="0" marL="0" rtl="0" algn="l">
              <a:spcBef>
                <a:spcPts val="0"/>
              </a:spcBef>
              <a:spcAft>
                <a:spcPts val="0"/>
              </a:spcAft>
              <a:buNone/>
            </a:pPr>
            <a:r>
              <a:rPr lang="es-ES" sz="4981">
                <a:solidFill>
                  <a:schemeClr val="dk1"/>
                </a:solidFill>
                <a:latin typeface="Calibri"/>
                <a:ea typeface="Calibri"/>
                <a:cs typeface="Calibri"/>
                <a:sym typeface="Calibri"/>
              </a:rPr>
              <a:t>2. Pérdida de tiempo en trámites manuales.</a:t>
            </a:r>
            <a:endParaRPr sz="4981">
              <a:solidFill>
                <a:schemeClr val="dk1"/>
              </a:solidFill>
              <a:latin typeface="Calibri"/>
              <a:ea typeface="Calibri"/>
              <a:cs typeface="Calibri"/>
              <a:sym typeface="Calibri"/>
            </a:endParaRPr>
          </a:p>
        </p:txBody>
      </p:sp>
      <p:sp>
        <p:nvSpPr>
          <p:cNvPr id="100" name="Google Shape;100;p2"/>
          <p:cNvSpPr txBox="1"/>
          <p:nvPr/>
        </p:nvSpPr>
        <p:spPr>
          <a:xfrm>
            <a:off x="536295" y="6540123"/>
            <a:ext cx="9844200" cy="2177700"/>
          </a:xfrm>
          <a:prstGeom prst="rect">
            <a:avLst/>
          </a:prstGeom>
          <a:noFill/>
          <a:ln>
            <a:noFill/>
          </a:ln>
        </p:spPr>
        <p:txBody>
          <a:bodyPr anchorCtr="0" anchor="t" bIns="142325" lIns="142325" spcFirstLastPara="1" rIns="142325" wrap="square" tIns="142325">
            <a:noAutofit/>
          </a:bodyPr>
          <a:lstStyle/>
          <a:p>
            <a:pPr indent="0" lvl="0" marL="0" rtl="0" algn="l">
              <a:spcBef>
                <a:spcPts val="0"/>
              </a:spcBef>
              <a:spcAft>
                <a:spcPts val="0"/>
              </a:spcAft>
              <a:buNone/>
            </a:pPr>
            <a:r>
              <a:rPr lang="es-ES" sz="4981">
                <a:solidFill>
                  <a:schemeClr val="dk1"/>
                </a:solidFill>
                <a:latin typeface="Calibri"/>
                <a:ea typeface="Calibri"/>
                <a:cs typeface="Calibri"/>
                <a:sym typeface="Calibri"/>
              </a:rPr>
              <a:t>3. Falta de trazabilidad.</a:t>
            </a:r>
            <a:endParaRPr sz="4981">
              <a:solidFill>
                <a:schemeClr val="dk1"/>
              </a:solidFill>
              <a:latin typeface="Calibri"/>
              <a:ea typeface="Calibri"/>
              <a:cs typeface="Calibri"/>
              <a:sym typeface="Calibri"/>
            </a:endParaRPr>
          </a:p>
        </p:txBody>
      </p:sp>
      <p:pic>
        <p:nvPicPr>
          <p:cNvPr id="101" name="Google Shape;101;p2"/>
          <p:cNvPicPr preferRelativeResize="0"/>
          <p:nvPr/>
        </p:nvPicPr>
        <p:blipFill>
          <a:blip r:embed="rId3">
            <a:alphaModFix/>
          </a:blip>
          <a:stretch>
            <a:fillRect/>
          </a:stretch>
        </p:blipFill>
        <p:spPr>
          <a:xfrm>
            <a:off x="10489025" y="2762302"/>
            <a:ext cx="5955525" cy="5955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 name="Shape 256"/>
        <p:cNvGrpSpPr/>
        <p:nvPr/>
      </p:nvGrpSpPr>
      <p:grpSpPr>
        <a:xfrm>
          <a:off x="0" y="0"/>
          <a:ext cx="0" cy="0"/>
          <a:chOff x="0" y="0"/>
          <a:chExt cx="0" cy="0"/>
        </a:xfrm>
      </p:grpSpPr>
      <p:sp>
        <p:nvSpPr>
          <p:cNvPr id="257" name="Google Shape;257;p13"/>
          <p:cNvSpPr txBox="1"/>
          <p:nvPr/>
        </p:nvSpPr>
        <p:spPr>
          <a:xfrm>
            <a:off x="1129825" y="462865"/>
            <a:ext cx="7937975" cy="965585"/>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Título</a:t>
            </a:r>
            <a:endParaRPr b="1" sz="4800">
              <a:solidFill>
                <a:srgbClr val="001D54"/>
              </a:solidFill>
              <a:latin typeface="Arial"/>
              <a:ea typeface="Arial"/>
              <a:cs typeface="Arial"/>
              <a:sym typeface="Arial"/>
            </a:endParaRPr>
          </a:p>
        </p:txBody>
      </p:sp>
      <p:sp>
        <p:nvSpPr>
          <p:cNvPr id="258" name="Google Shape;258;p13"/>
          <p:cNvSpPr txBox="1"/>
          <p:nvPr/>
        </p:nvSpPr>
        <p:spPr>
          <a:xfrm>
            <a:off x="914400" y="2705100"/>
            <a:ext cx="9372600" cy="480131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800">
                <a:solidFill>
                  <a:schemeClr val="dk1"/>
                </a:solidFill>
                <a:latin typeface="Calibri"/>
                <a:ea typeface="Calibri"/>
                <a:cs typeface="Calibri"/>
                <a:sym typeface="Calibri"/>
              </a:rPr>
              <a:t>Sub Titulo </a:t>
            </a:r>
            <a:endParaRPr/>
          </a:p>
          <a:p>
            <a:pPr indent="0" lvl="0" marL="0" marR="0" rtl="0" algn="just">
              <a:spcBef>
                <a:spcPts val="0"/>
              </a:spcBef>
              <a:spcAft>
                <a:spcPts val="0"/>
              </a:spcAft>
              <a:buNone/>
            </a:pPr>
            <a:r>
              <a:t/>
            </a:r>
            <a:endParaRPr b="1" sz="28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500">
                <a:solidFill>
                  <a:schemeClr val="dk1"/>
                </a:solidFill>
                <a:latin typeface="Calibri"/>
                <a:ea typeface="Calibri"/>
                <a:cs typeface="Calibri"/>
                <a:sym typeface="Calibri"/>
              </a:rPr>
              <a:t>Lorem ipsum dolor sit amet, consectetur adipiscing elit. Cras convallis, felis eu scelerisque tempus, enim ligula feugiat nisl, ac condimentum libero odio sit amet sem. In tempus egestas lacinia. Sed lorem justo, fermentum at erat non, condimentum interdum eros. Proin congue velit orci, et convallis neque aliquam sit amet. Sed sollicitudin iaculis nulla et vulputate. Morbi et vestibulum leo, eget pharetra enim. Suspendisse potenti. Proin laoreet dignissim fringilla. Nunc dignissim dui erat, in dictum felis sagittis non. Praesent iaculis sed quam vitae egestas. Aenean rhoncus placerat arcu et ultricies.</a:t>
            </a:r>
            <a:endParaRPr/>
          </a:p>
          <a:p>
            <a:pPr indent="0" lvl="0" marL="0" marR="0" rtl="0" algn="just">
              <a:spcBef>
                <a:spcPts val="0"/>
              </a:spcBef>
              <a:spcAft>
                <a:spcPts val="0"/>
              </a:spcAft>
              <a:buNone/>
            </a:pPr>
            <a:r>
              <a:t/>
            </a:r>
            <a:endParaRPr sz="25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14"/>
          <p:cNvSpPr txBox="1"/>
          <p:nvPr/>
        </p:nvSpPr>
        <p:spPr>
          <a:xfrm>
            <a:off x="1994244" y="2171700"/>
            <a:ext cx="4782336" cy="112248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s-ES" sz="3300">
                <a:solidFill>
                  <a:srgbClr val="FFFFFF"/>
                </a:solidFill>
                <a:latin typeface="Lato"/>
                <a:ea typeface="Lato"/>
                <a:cs typeface="Lato"/>
                <a:sym typeface="Lato"/>
              </a:rPr>
              <a:t>Título</a:t>
            </a:r>
            <a:endParaRPr b="1" sz="3300">
              <a:solidFill>
                <a:srgbClr val="FFFFFF"/>
              </a:solidFill>
              <a:latin typeface="Lato"/>
              <a:ea typeface="Lato"/>
              <a:cs typeface="Lato"/>
              <a:sym typeface="Lato"/>
            </a:endParaRPr>
          </a:p>
          <a:p>
            <a:pPr indent="0" lvl="0" marL="0" marR="0" rtl="0" algn="ctr">
              <a:lnSpc>
                <a:spcPct val="140000"/>
              </a:lnSpc>
              <a:spcBef>
                <a:spcPts val="0"/>
              </a:spcBef>
              <a:spcAft>
                <a:spcPts val="0"/>
              </a:spcAft>
              <a:buNone/>
            </a:pPr>
            <a:r>
              <a:rPr b="1" lang="es-ES" sz="3300">
                <a:solidFill>
                  <a:srgbClr val="FFFFFF"/>
                </a:solidFill>
                <a:latin typeface="Lato"/>
                <a:ea typeface="Lato"/>
                <a:cs typeface="Lato"/>
                <a:sym typeface="Lato"/>
              </a:rPr>
              <a:t>Sub Título</a:t>
            </a:r>
            <a:endParaRPr b="1" sz="3300">
              <a:solidFill>
                <a:srgbClr val="FFFFFF"/>
              </a:solidFill>
              <a:latin typeface="Lato"/>
              <a:ea typeface="Lato"/>
              <a:cs typeface="Lato"/>
              <a:sym typeface="Lato"/>
            </a:endParaRPr>
          </a:p>
        </p:txBody>
      </p:sp>
      <p:sp>
        <p:nvSpPr>
          <p:cNvPr id="264" name="Google Shape;264;p14"/>
          <p:cNvSpPr txBox="1"/>
          <p:nvPr/>
        </p:nvSpPr>
        <p:spPr>
          <a:xfrm>
            <a:off x="1996103" y="3810893"/>
            <a:ext cx="4782336" cy="230832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s-ES" sz="2500">
                <a:solidFill>
                  <a:schemeClr val="dk1"/>
                </a:solidFill>
                <a:latin typeface="Calibri"/>
                <a:ea typeface="Calibri"/>
                <a:cs typeface="Calibri"/>
                <a:sym typeface="Calibri"/>
              </a:rPr>
              <a:t>Lorem ipsum dolor sit amet, consectetur adipiscing elit. Cras convallis, felis eu scelerisque tempus, enim ligula feugiat nisl, ac condimentum libero odio sit amet sem. In tempus egestas lacinia.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Propuesta</a:t>
            </a:r>
            <a:endParaRPr b="1" sz="4800">
              <a:solidFill>
                <a:srgbClr val="001D54"/>
              </a:solidFill>
              <a:latin typeface="Arial"/>
              <a:ea typeface="Arial"/>
              <a:cs typeface="Arial"/>
              <a:sym typeface="Arial"/>
            </a:endParaRPr>
          </a:p>
        </p:txBody>
      </p:sp>
      <p:sp>
        <p:nvSpPr>
          <p:cNvPr id="107" name="Google Shape;107;p3"/>
          <p:cNvSpPr txBox="1"/>
          <p:nvPr/>
        </p:nvSpPr>
        <p:spPr>
          <a:xfrm>
            <a:off x="5535525" y="1433250"/>
            <a:ext cx="51435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latin typeface="Calibri"/>
                <a:ea typeface="Calibri"/>
                <a:cs typeface="Calibri"/>
                <a:sym typeface="Calibri"/>
              </a:rPr>
              <a:t>Solución Modular y Escalable.</a:t>
            </a:r>
            <a:endParaRPr sz="3200">
              <a:solidFill>
                <a:schemeClr val="dk1"/>
              </a:solidFill>
              <a:latin typeface="Calibri"/>
              <a:ea typeface="Calibri"/>
              <a:cs typeface="Calibri"/>
              <a:sym typeface="Calibri"/>
            </a:endParaRPr>
          </a:p>
        </p:txBody>
      </p:sp>
      <p:sp>
        <p:nvSpPr>
          <p:cNvPr id="108" name="Google Shape;108;p3"/>
          <p:cNvSpPr/>
          <p:nvPr/>
        </p:nvSpPr>
        <p:spPr>
          <a:xfrm>
            <a:off x="6436775" y="4740950"/>
            <a:ext cx="3699600" cy="17445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Sistema Integrado</a:t>
            </a:r>
            <a:endParaRPr sz="3200">
              <a:latin typeface="Calibri"/>
              <a:ea typeface="Calibri"/>
              <a:cs typeface="Calibri"/>
              <a:sym typeface="Calibri"/>
            </a:endParaRPr>
          </a:p>
        </p:txBody>
      </p:sp>
      <p:sp>
        <p:nvSpPr>
          <p:cNvPr id="109" name="Google Shape;109;p3"/>
          <p:cNvSpPr/>
          <p:nvPr/>
        </p:nvSpPr>
        <p:spPr>
          <a:xfrm>
            <a:off x="798975" y="6075925"/>
            <a:ext cx="34422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Catalogación</a:t>
            </a:r>
            <a:endParaRPr sz="3200">
              <a:latin typeface="Calibri"/>
              <a:ea typeface="Calibri"/>
              <a:cs typeface="Calibri"/>
              <a:sym typeface="Calibri"/>
            </a:endParaRPr>
          </a:p>
        </p:txBody>
      </p:sp>
      <p:sp>
        <p:nvSpPr>
          <p:cNvPr id="110" name="Google Shape;110;p3"/>
          <p:cNvSpPr/>
          <p:nvPr/>
        </p:nvSpPr>
        <p:spPr>
          <a:xfrm>
            <a:off x="4018750" y="8236750"/>
            <a:ext cx="34422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Circulación</a:t>
            </a:r>
            <a:endParaRPr sz="3200">
              <a:latin typeface="Calibri"/>
              <a:ea typeface="Calibri"/>
              <a:cs typeface="Calibri"/>
              <a:sym typeface="Calibri"/>
            </a:endParaRPr>
          </a:p>
        </p:txBody>
      </p:sp>
      <p:sp>
        <p:nvSpPr>
          <p:cNvPr id="111" name="Google Shape;111;p3"/>
          <p:cNvSpPr/>
          <p:nvPr/>
        </p:nvSpPr>
        <p:spPr>
          <a:xfrm>
            <a:off x="12818325" y="5758150"/>
            <a:ext cx="37284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Administración</a:t>
            </a:r>
            <a:endParaRPr sz="3200">
              <a:latin typeface="Calibri"/>
              <a:ea typeface="Calibri"/>
              <a:cs typeface="Calibri"/>
              <a:sym typeface="Calibri"/>
            </a:endParaRPr>
          </a:p>
        </p:txBody>
      </p:sp>
      <p:cxnSp>
        <p:nvCxnSpPr>
          <p:cNvPr id="112" name="Google Shape;112;p3"/>
          <p:cNvCxnSpPr>
            <a:stCxn id="108" idx="1"/>
            <a:endCxn id="109" idx="3"/>
          </p:cNvCxnSpPr>
          <p:nvPr/>
        </p:nvCxnSpPr>
        <p:spPr>
          <a:xfrm flipH="1">
            <a:off x="4241075" y="5613200"/>
            <a:ext cx="2195700" cy="948000"/>
          </a:xfrm>
          <a:prstGeom prst="straightConnector1">
            <a:avLst/>
          </a:prstGeom>
          <a:noFill/>
          <a:ln cap="flat" cmpd="sng" w="9525">
            <a:solidFill>
              <a:schemeClr val="dk2"/>
            </a:solidFill>
            <a:prstDash val="solid"/>
            <a:round/>
            <a:headEnd len="med" w="med" type="none"/>
            <a:tailEnd len="med" w="med" type="triangle"/>
          </a:ln>
        </p:spPr>
      </p:cxnSp>
      <p:cxnSp>
        <p:nvCxnSpPr>
          <p:cNvPr id="113" name="Google Shape;113;p3"/>
          <p:cNvCxnSpPr>
            <a:stCxn id="108" idx="2"/>
            <a:endCxn id="110" idx="0"/>
          </p:cNvCxnSpPr>
          <p:nvPr/>
        </p:nvCxnSpPr>
        <p:spPr>
          <a:xfrm flipH="1">
            <a:off x="5739875" y="6485450"/>
            <a:ext cx="2546700" cy="175140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3"/>
          <p:cNvCxnSpPr>
            <a:stCxn id="108" idx="3"/>
            <a:endCxn id="111" idx="1"/>
          </p:cNvCxnSpPr>
          <p:nvPr/>
        </p:nvCxnSpPr>
        <p:spPr>
          <a:xfrm>
            <a:off x="10136375" y="5613200"/>
            <a:ext cx="2682000" cy="630300"/>
          </a:xfrm>
          <a:prstGeom prst="straightConnector1">
            <a:avLst/>
          </a:prstGeom>
          <a:noFill/>
          <a:ln cap="flat" cmpd="sng" w="9525">
            <a:solidFill>
              <a:schemeClr val="dk2"/>
            </a:solidFill>
            <a:prstDash val="solid"/>
            <a:round/>
            <a:headEnd len="med" w="med" type="none"/>
            <a:tailEnd len="med" w="med" type="triangle"/>
          </a:ln>
        </p:spPr>
      </p:cxnSp>
      <p:sp>
        <p:nvSpPr>
          <p:cNvPr id="115" name="Google Shape;115;p3"/>
          <p:cNvSpPr/>
          <p:nvPr/>
        </p:nvSpPr>
        <p:spPr>
          <a:xfrm>
            <a:off x="10357175" y="8236750"/>
            <a:ext cx="27438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Sistema OPAC</a:t>
            </a:r>
            <a:endParaRPr sz="3200">
              <a:latin typeface="Calibri"/>
              <a:ea typeface="Calibri"/>
              <a:cs typeface="Calibri"/>
              <a:sym typeface="Calibri"/>
            </a:endParaRPr>
          </a:p>
        </p:txBody>
      </p:sp>
      <p:cxnSp>
        <p:nvCxnSpPr>
          <p:cNvPr id="116" name="Google Shape;116;p3"/>
          <p:cNvCxnSpPr>
            <a:stCxn id="108" idx="2"/>
            <a:endCxn id="115" idx="0"/>
          </p:cNvCxnSpPr>
          <p:nvPr/>
        </p:nvCxnSpPr>
        <p:spPr>
          <a:xfrm>
            <a:off x="8286575" y="6485450"/>
            <a:ext cx="3442500" cy="175140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p3"/>
          <p:cNvSpPr/>
          <p:nvPr/>
        </p:nvSpPr>
        <p:spPr>
          <a:xfrm>
            <a:off x="6422500" y="2601850"/>
            <a:ext cx="37284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Base de Datos</a:t>
            </a:r>
            <a:endParaRPr sz="3200">
              <a:latin typeface="Calibri"/>
              <a:ea typeface="Calibri"/>
              <a:cs typeface="Calibri"/>
              <a:sym typeface="Calibri"/>
            </a:endParaRPr>
          </a:p>
        </p:txBody>
      </p:sp>
      <p:cxnSp>
        <p:nvCxnSpPr>
          <p:cNvPr id="118" name="Google Shape;118;p3"/>
          <p:cNvCxnSpPr>
            <a:stCxn id="117" idx="2"/>
            <a:endCxn id="108" idx="0"/>
          </p:cNvCxnSpPr>
          <p:nvPr/>
        </p:nvCxnSpPr>
        <p:spPr>
          <a:xfrm>
            <a:off x="8286700" y="3572350"/>
            <a:ext cx="0" cy="1168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Impacto y Beneficiarios</a:t>
            </a:r>
            <a:endParaRPr b="1" sz="4800">
              <a:solidFill>
                <a:srgbClr val="001D54"/>
              </a:solidFill>
              <a:latin typeface="Arial"/>
              <a:ea typeface="Arial"/>
              <a:cs typeface="Arial"/>
              <a:sym typeface="Arial"/>
            </a:endParaRPr>
          </a:p>
        </p:txBody>
      </p:sp>
      <p:sp>
        <p:nvSpPr>
          <p:cNvPr id="124" name="Google Shape;124;p4"/>
          <p:cNvSpPr txBox="1"/>
          <p:nvPr/>
        </p:nvSpPr>
        <p:spPr>
          <a:xfrm>
            <a:off x="416000" y="3234150"/>
            <a:ext cx="98412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1. </a:t>
            </a:r>
            <a:r>
              <a:rPr b="1" lang="es-ES" sz="3909">
                <a:solidFill>
                  <a:schemeClr val="dk1"/>
                </a:solidFill>
              </a:rPr>
              <a:t>Reducción del 80%</a:t>
            </a:r>
            <a:r>
              <a:rPr lang="es-ES" sz="3909">
                <a:solidFill>
                  <a:schemeClr val="dk1"/>
                </a:solidFill>
              </a:rPr>
              <a:t> del error humano.</a:t>
            </a:r>
            <a:endParaRPr sz="6474">
              <a:solidFill>
                <a:schemeClr val="dk1"/>
              </a:solidFill>
              <a:latin typeface="Calibri"/>
              <a:ea typeface="Calibri"/>
              <a:cs typeface="Calibri"/>
              <a:sym typeface="Calibri"/>
            </a:endParaRPr>
          </a:p>
        </p:txBody>
      </p:sp>
      <p:sp>
        <p:nvSpPr>
          <p:cNvPr id="125" name="Google Shape;125;p4"/>
          <p:cNvSpPr txBox="1"/>
          <p:nvPr/>
        </p:nvSpPr>
        <p:spPr>
          <a:xfrm>
            <a:off x="416000" y="5174821"/>
            <a:ext cx="105327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2. </a:t>
            </a:r>
            <a:r>
              <a:rPr b="1" lang="es-ES" sz="3909">
                <a:solidFill>
                  <a:schemeClr val="dk1"/>
                </a:solidFill>
              </a:rPr>
              <a:t>Trazabilidad</a:t>
            </a:r>
            <a:r>
              <a:rPr lang="es-ES" sz="3909">
                <a:solidFill>
                  <a:schemeClr val="dk1"/>
                </a:solidFill>
              </a:rPr>
              <a:t> en tiempo real del acervo.</a:t>
            </a:r>
            <a:endParaRPr sz="3909">
              <a:solidFill>
                <a:schemeClr val="dk1"/>
              </a:solidFill>
              <a:latin typeface="Calibri"/>
              <a:ea typeface="Calibri"/>
              <a:cs typeface="Calibri"/>
              <a:sym typeface="Calibri"/>
            </a:endParaRPr>
          </a:p>
        </p:txBody>
      </p:sp>
      <p:sp>
        <p:nvSpPr>
          <p:cNvPr id="126" name="Google Shape;126;p4"/>
          <p:cNvSpPr txBox="1"/>
          <p:nvPr/>
        </p:nvSpPr>
        <p:spPr>
          <a:xfrm>
            <a:off x="416001" y="7115509"/>
            <a:ext cx="95781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3. </a:t>
            </a:r>
            <a:r>
              <a:rPr b="1" lang="es-ES" sz="3909">
                <a:solidFill>
                  <a:schemeClr val="dk1"/>
                </a:solidFill>
              </a:rPr>
              <a:t>Mejora en la experiencia</a:t>
            </a:r>
            <a:r>
              <a:rPr lang="es-ES" sz="3909">
                <a:solidFill>
                  <a:schemeClr val="dk1"/>
                </a:solidFill>
              </a:rPr>
              <a:t> del usuario.</a:t>
            </a:r>
            <a:endParaRPr sz="3909">
              <a:solidFill>
                <a:schemeClr val="dk1"/>
              </a:solidFill>
              <a:latin typeface="Calibri"/>
              <a:ea typeface="Calibri"/>
              <a:cs typeface="Calibri"/>
              <a:sym typeface="Calibri"/>
            </a:endParaRPr>
          </a:p>
        </p:txBody>
      </p:sp>
      <p:pic>
        <p:nvPicPr>
          <p:cNvPr descr="Clock, watch, deadline, time management black icon (proporcionado por Getty Images)" id="127" name="Google Shape;127;p4"/>
          <p:cNvPicPr preferRelativeResize="0"/>
          <p:nvPr/>
        </p:nvPicPr>
        <p:blipFill>
          <a:blip r:embed="rId3">
            <a:alphaModFix/>
          </a:blip>
          <a:stretch>
            <a:fillRect/>
          </a:stretch>
        </p:blipFill>
        <p:spPr>
          <a:xfrm>
            <a:off x="11101100" y="1585655"/>
            <a:ext cx="3357373" cy="3357373"/>
          </a:xfrm>
          <a:prstGeom prst="rect">
            <a:avLst/>
          </a:prstGeom>
          <a:noFill/>
          <a:ln>
            <a:noFill/>
          </a:ln>
        </p:spPr>
      </p:pic>
      <p:pic>
        <p:nvPicPr>
          <p:cNvPr id="128" name="Google Shape;128;p4"/>
          <p:cNvPicPr preferRelativeResize="0"/>
          <p:nvPr/>
        </p:nvPicPr>
        <p:blipFill>
          <a:blip r:embed="rId4">
            <a:alphaModFix/>
          </a:blip>
          <a:stretch>
            <a:fillRect/>
          </a:stretch>
        </p:blipFill>
        <p:spPr>
          <a:xfrm>
            <a:off x="12779700" y="2921349"/>
            <a:ext cx="1678763" cy="1708800"/>
          </a:xfrm>
          <a:prstGeom prst="rect">
            <a:avLst/>
          </a:prstGeom>
          <a:noFill/>
          <a:ln>
            <a:noFill/>
          </a:ln>
        </p:spPr>
      </p:pic>
      <p:pic>
        <p:nvPicPr>
          <p:cNvPr id="129" name="Google Shape;129;p4"/>
          <p:cNvPicPr preferRelativeResize="0"/>
          <p:nvPr/>
        </p:nvPicPr>
        <p:blipFill>
          <a:blip r:embed="rId5">
            <a:alphaModFix/>
          </a:blip>
          <a:stretch>
            <a:fillRect/>
          </a:stretch>
        </p:blipFill>
        <p:spPr>
          <a:xfrm>
            <a:off x="10948700" y="3850100"/>
            <a:ext cx="6194299" cy="6194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a30f369d75_0_0"/>
          <p:cNvSpPr txBox="1"/>
          <p:nvPr/>
        </p:nvSpPr>
        <p:spPr>
          <a:xfrm>
            <a:off x="7398150" y="355150"/>
            <a:ext cx="29361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rPr>
              <a:t>Objetivos</a:t>
            </a:r>
            <a:endParaRPr b="1" sz="4800">
              <a:solidFill>
                <a:srgbClr val="001D54"/>
              </a:solidFill>
              <a:latin typeface="Arial"/>
              <a:ea typeface="Arial"/>
              <a:cs typeface="Arial"/>
              <a:sym typeface="Arial"/>
            </a:endParaRPr>
          </a:p>
        </p:txBody>
      </p:sp>
      <p:sp>
        <p:nvSpPr>
          <p:cNvPr id="135" name="Google Shape;135;g3a30f369d75_0_0"/>
          <p:cNvSpPr txBox="1"/>
          <p:nvPr/>
        </p:nvSpPr>
        <p:spPr>
          <a:xfrm>
            <a:off x="7398150" y="1661675"/>
            <a:ext cx="2401200" cy="7389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b="1" lang="es-ES" sz="3909" u="sng">
                <a:solidFill>
                  <a:schemeClr val="dk1"/>
                </a:solidFill>
              </a:rPr>
              <a:t>General</a:t>
            </a:r>
            <a:endParaRPr b="1" sz="6474" u="sng">
              <a:solidFill>
                <a:schemeClr val="dk1"/>
              </a:solidFill>
              <a:latin typeface="Calibri"/>
              <a:ea typeface="Calibri"/>
              <a:cs typeface="Calibri"/>
              <a:sym typeface="Calibri"/>
            </a:endParaRPr>
          </a:p>
        </p:txBody>
      </p:sp>
      <p:sp>
        <p:nvSpPr>
          <p:cNvPr id="136" name="Google Shape;136;g3a30f369d75_0_0"/>
          <p:cNvSpPr txBox="1"/>
          <p:nvPr/>
        </p:nvSpPr>
        <p:spPr>
          <a:xfrm>
            <a:off x="6468925" y="3860421"/>
            <a:ext cx="105327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b="1" lang="es-ES" sz="3909" u="sng">
                <a:solidFill>
                  <a:schemeClr val="dk1"/>
                </a:solidFill>
              </a:rPr>
              <a:t>Específicos</a:t>
            </a:r>
            <a:endParaRPr b="1" sz="3909" u="sng">
              <a:solidFill>
                <a:schemeClr val="dk1"/>
              </a:solidFill>
              <a:latin typeface="Calibri"/>
              <a:ea typeface="Calibri"/>
              <a:cs typeface="Calibri"/>
              <a:sym typeface="Calibri"/>
            </a:endParaRPr>
          </a:p>
        </p:txBody>
      </p:sp>
      <p:sp>
        <p:nvSpPr>
          <p:cNvPr id="137" name="Google Shape;137;g3a30f369d75_0_0"/>
          <p:cNvSpPr txBox="1"/>
          <p:nvPr/>
        </p:nvSpPr>
        <p:spPr>
          <a:xfrm>
            <a:off x="3772600" y="2574600"/>
            <a:ext cx="98412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2600">
                <a:solidFill>
                  <a:schemeClr val="dk1"/>
                </a:solidFill>
              </a:rPr>
              <a:t>1. </a:t>
            </a:r>
            <a:r>
              <a:rPr lang="es-ES" sz="2600">
                <a:solidFill>
                  <a:schemeClr val="dk1"/>
                </a:solidFill>
              </a:rPr>
              <a:t>Desarrollar e implementar un prototipo funcional de un Sistema Integrado de Gestión de Biblioteca para la DGAC</a:t>
            </a:r>
            <a:endParaRPr sz="2600">
              <a:solidFill>
                <a:schemeClr val="dk1"/>
              </a:solidFill>
            </a:endParaRPr>
          </a:p>
        </p:txBody>
      </p:sp>
      <p:sp>
        <p:nvSpPr>
          <p:cNvPr id="138" name="Google Shape;138;g3a30f369d75_0_0"/>
          <p:cNvSpPr txBox="1"/>
          <p:nvPr/>
        </p:nvSpPr>
        <p:spPr>
          <a:xfrm>
            <a:off x="180650" y="4954375"/>
            <a:ext cx="4682100" cy="21999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2400">
                <a:solidFill>
                  <a:schemeClr val="dk1"/>
                </a:solidFill>
              </a:rPr>
              <a:t>1- La tarea principal consiste en definir y documentar los requerimientos del sistema para sentar las bases de su desarrollo</a:t>
            </a:r>
            <a:endParaRPr sz="5209">
              <a:solidFill>
                <a:schemeClr val="dk1"/>
              </a:solidFill>
              <a:latin typeface="Calibri"/>
              <a:ea typeface="Calibri"/>
              <a:cs typeface="Calibri"/>
              <a:sym typeface="Calibri"/>
            </a:endParaRPr>
          </a:p>
        </p:txBody>
      </p:sp>
      <p:sp>
        <p:nvSpPr>
          <p:cNvPr id="139" name="Google Shape;139;g3a30f369d75_0_0"/>
          <p:cNvSpPr txBox="1"/>
          <p:nvPr/>
        </p:nvSpPr>
        <p:spPr>
          <a:xfrm>
            <a:off x="180650" y="7477350"/>
            <a:ext cx="4682100" cy="21999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2400">
                <a:solidFill>
                  <a:schemeClr val="dk1"/>
                </a:solidFill>
              </a:rPr>
              <a:t>4</a:t>
            </a:r>
            <a:r>
              <a:rPr lang="es-ES" sz="2400">
                <a:solidFill>
                  <a:schemeClr val="dk1"/>
                </a:solidFill>
              </a:rPr>
              <a:t>- Crear un Catálogo en Línea (OPAC)</a:t>
            </a:r>
            <a:endParaRPr sz="5209">
              <a:solidFill>
                <a:schemeClr val="dk1"/>
              </a:solidFill>
              <a:latin typeface="Calibri"/>
              <a:ea typeface="Calibri"/>
              <a:cs typeface="Calibri"/>
              <a:sym typeface="Calibri"/>
            </a:endParaRPr>
          </a:p>
        </p:txBody>
      </p:sp>
      <p:sp>
        <p:nvSpPr>
          <p:cNvPr id="140" name="Google Shape;140;g3a30f369d75_0_0"/>
          <p:cNvSpPr txBox="1"/>
          <p:nvPr/>
        </p:nvSpPr>
        <p:spPr>
          <a:xfrm>
            <a:off x="5652150" y="4954375"/>
            <a:ext cx="4682100" cy="21999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2400">
                <a:solidFill>
                  <a:schemeClr val="dk1"/>
                </a:solidFill>
              </a:rPr>
              <a:t>2</a:t>
            </a:r>
            <a:r>
              <a:rPr lang="es-ES" sz="2400">
                <a:solidFill>
                  <a:schemeClr val="dk1"/>
                </a:solidFill>
              </a:rPr>
              <a:t>- Implementar un Módulo de Catalogación</a:t>
            </a:r>
            <a:endParaRPr sz="5209">
              <a:solidFill>
                <a:schemeClr val="dk1"/>
              </a:solidFill>
              <a:latin typeface="Calibri"/>
              <a:ea typeface="Calibri"/>
              <a:cs typeface="Calibri"/>
              <a:sym typeface="Calibri"/>
            </a:endParaRPr>
          </a:p>
        </p:txBody>
      </p:sp>
      <p:sp>
        <p:nvSpPr>
          <p:cNvPr id="141" name="Google Shape;141;g3a30f369d75_0_0"/>
          <p:cNvSpPr txBox="1"/>
          <p:nvPr/>
        </p:nvSpPr>
        <p:spPr>
          <a:xfrm>
            <a:off x="5652150" y="7586675"/>
            <a:ext cx="4682100" cy="21999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2400">
                <a:solidFill>
                  <a:schemeClr val="dk1"/>
                </a:solidFill>
              </a:rPr>
              <a:t>5</a:t>
            </a:r>
            <a:r>
              <a:rPr lang="es-ES" sz="2400">
                <a:solidFill>
                  <a:schemeClr val="dk1"/>
                </a:solidFill>
              </a:rPr>
              <a:t>- Construir un Módulo de Administración</a:t>
            </a:r>
            <a:endParaRPr sz="5209">
              <a:solidFill>
                <a:schemeClr val="dk1"/>
              </a:solidFill>
              <a:latin typeface="Calibri"/>
              <a:ea typeface="Calibri"/>
              <a:cs typeface="Calibri"/>
              <a:sym typeface="Calibri"/>
            </a:endParaRPr>
          </a:p>
        </p:txBody>
      </p:sp>
      <p:sp>
        <p:nvSpPr>
          <p:cNvPr id="142" name="Google Shape;142;g3a30f369d75_0_0"/>
          <p:cNvSpPr txBox="1"/>
          <p:nvPr/>
        </p:nvSpPr>
        <p:spPr>
          <a:xfrm>
            <a:off x="11428100" y="4954375"/>
            <a:ext cx="4682100" cy="21999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2400">
                <a:solidFill>
                  <a:schemeClr val="dk1"/>
                </a:solidFill>
              </a:rPr>
              <a:t>3</a:t>
            </a:r>
            <a:r>
              <a:rPr lang="es-ES" sz="2400">
                <a:solidFill>
                  <a:schemeClr val="dk1"/>
                </a:solidFill>
              </a:rPr>
              <a:t>- Desarrollar un Módulo de Circulación</a:t>
            </a:r>
            <a:endParaRPr sz="5209">
              <a:solidFill>
                <a:schemeClr val="dk1"/>
              </a:solidFill>
              <a:latin typeface="Calibri"/>
              <a:ea typeface="Calibri"/>
              <a:cs typeface="Calibri"/>
              <a:sym typeface="Calibri"/>
            </a:endParaRPr>
          </a:p>
        </p:txBody>
      </p:sp>
      <p:sp>
        <p:nvSpPr>
          <p:cNvPr id="143" name="Google Shape;143;g3a30f369d75_0_0"/>
          <p:cNvSpPr txBox="1"/>
          <p:nvPr/>
        </p:nvSpPr>
        <p:spPr>
          <a:xfrm>
            <a:off x="11428100" y="7586675"/>
            <a:ext cx="4682100" cy="21999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2400">
                <a:solidFill>
                  <a:schemeClr val="dk1"/>
                </a:solidFill>
              </a:rPr>
              <a:t>6</a:t>
            </a:r>
            <a:r>
              <a:rPr lang="es-ES" sz="2400">
                <a:solidFill>
                  <a:schemeClr val="dk1"/>
                </a:solidFill>
              </a:rPr>
              <a:t>- Validar el prototipo funcional mediante la ejecución de pruebas.</a:t>
            </a:r>
            <a:endParaRPr sz="5209">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Metodología y equipo de trabajo</a:t>
            </a:r>
            <a:endParaRPr b="1" sz="4800">
              <a:solidFill>
                <a:srgbClr val="001D54"/>
              </a:solidFill>
              <a:latin typeface="Arial"/>
              <a:ea typeface="Arial"/>
              <a:cs typeface="Arial"/>
              <a:sym typeface="Arial"/>
            </a:endParaRPr>
          </a:p>
        </p:txBody>
      </p:sp>
      <p:sp>
        <p:nvSpPr>
          <p:cNvPr id="149" name="Google Shape;149;p8"/>
          <p:cNvSpPr txBox="1"/>
          <p:nvPr/>
        </p:nvSpPr>
        <p:spPr>
          <a:xfrm>
            <a:off x="5921825" y="1766650"/>
            <a:ext cx="7672800" cy="9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4400">
                <a:solidFill>
                  <a:schemeClr val="dk1"/>
                </a:solidFill>
                <a:latin typeface="Calibri"/>
                <a:ea typeface="Calibri"/>
                <a:cs typeface="Calibri"/>
                <a:sym typeface="Calibri"/>
              </a:rPr>
              <a:t>Marco de Trabajo SCRUM</a:t>
            </a:r>
            <a:endParaRPr sz="4400">
              <a:solidFill>
                <a:schemeClr val="dk1"/>
              </a:solidFill>
              <a:latin typeface="Calibri"/>
              <a:ea typeface="Calibri"/>
              <a:cs typeface="Calibri"/>
              <a:sym typeface="Calibri"/>
            </a:endParaRPr>
          </a:p>
        </p:txBody>
      </p:sp>
      <p:pic>
        <p:nvPicPr>
          <p:cNvPr id="150" name="Google Shape;150;p8" title="licensed-image.jpg"/>
          <p:cNvPicPr preferRelativeResize="0"/>
          <p:nvPr/>
        </p:nvPicPr>
        <p:blipFill>
          <a:blip r:embed="rId3">
            <a:alphaModFix/>
          </a:blip>
          <a:stretch>
            <a:fillRect/>
          </a:stretch>
        </p:blipFill>
        <p:spPr>
          <a:xfrm>
            <a:off x="1369800" y="2737150"/>
            <a:ext cx="13880223" cy="6940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9"/>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Desarrollo Técnico</a:t>
            </a:r>
            <a:endParaRPr/>
          </a:p>
        </p:txBody>
      </p:sp>
      <p:pic>
        <p:nvPicPr>
          <p:cNvPr id="156" name="Google Shape;156;p9"/>
          <p:cNvPicPr preferRelativeResize="0"/>
          <p:nvPr/>
        </p:nvPicPr>
        <p:blipFill>
          <a:blip r:embed="rId3">
            <a:alphaModFix/>
          </a:blip>
          <a:stretch>
            <a:fillRect/>
          </a:stretch>
        </p:blipFill>
        <p:spPr>
          <a:xfrm>
            <a:off x="58300" y="3797076"/>
            <a:ext cx="4232475" cy="2915900"/>
          </a:xfrm>
          <a:prstGeom prst="rect">
            <a:avLst/>
          </a:prstGeom>
          <a:noFill/>
          <a:ln>
            <a:noFill/>
          </a:ln>
        </p:spPr>
      </p:pic>
      <p:pic>
        <p:nvPicPr>
          <p:cNvPr id="157" name="Google Shape;157;p9"/>
          <p:cNvPicPr preferRelativeResize="0"/>
          <p:nvPr/>
        </p:nvPicPr>
        <p:blipFill>
          <a:blip r:embed="rId4">
            <a:alphaModFix/>
          </a:blip>
          <a:stretch>
            <a:fillRect/>
          </a:stretch>
        </p:blipFill>
        <p:spPr>
          <a:xfrm>
            <a:off x="5848500" y="3166725"/>
            <a:ext cx="6018218" cy="3385249"/>
          </a:xfrm>
          <a:prstGeom prst="rect">
            <a:avLst/>
          </a:prstGeom>
          <a:noFill/>
          <a:ln>
            <a:noFill/>
          </a:ln>
        </p:spPr>
      </p:pic>
      <p:sp>
        <p:nvSpPr>
          <p:cNvPr id="158" name="Google Shape;158;p9"/>
          <p:cNvSpPr/>
          <p:nvPr/>
        </p:nvSpPr>
        <p:spPr>
          <a:xfrm>
            <a:off x="5688150" y="2401825"/>
            <a:ext cx="6911700" cy="16464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59" name="Google Shape;159;p9"/>
          <p:cNvPicPr preferRelativeResize="0"/>
          <p:nvPr/>
        </p:nvPicPr>
        <p:blipFill>
          <a:blip r:embed="rId5">
            <a:alphaModFix/>
          </a:blip>
          <a:stretch>
            <a:fillRect/>
          </a:stretch>
        </p:blipFill>
        <p:spPr>
          <a:xfrm>
            <a:off x="13060949" y="3005725"/>
            <a:ext cx="5562225" cy="3707244"/>
          </a:xfrm>
          <a:prstGeom prst="rect">
            <a:avLst/>
          </a:prstGeom>
          <a:noFill/>
          <a:ln>
            <a:noFill/>
          </a:ln>
        </p:spPr>
      </p:pic>
      <p:sp>
        <p:nvSpPr>
          <p:cNvPr id="160" name="Google Shape;160;p9"/>
          <p:cNvSpPr/>
          <p:nvPr/>
        </p:nvSpPr>
        <p:spPr>
          <a:xfrm>
            <a:off x="4290775" y="5016800"/>
            <a:ext cx="1741500" cy="786900"/>
          </a:xfrm>
          <a:prstGeom prst="lef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1" name="Google Shape;161;p9"/>
          <p:cNvSpPr/>
          <p:nvPr/>
        </p:nvSpPr>
        <p:spPr>
          <a:xfrm>
            <a:off x="11801875" y="4861575"/>
            <a:ext cx="1741500" cy="786900"/>
          </a:xfrm>
          <a:prstGeom prst="lef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5"/>
          <p:cNvSpPr txBox="1"/>
          <p:nvPr/>
        </p:nvSpPr>
        <p:spPr>
          <a:xfrm>
            <a:off x="1129825" y="462865"/>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Estado actual del proyecto</a:t>
            </a:r>
            <a:endParaRPr/>
          </a:p>
        </p:txBody>
      </p:sp>
      <p:sp>
        <p:nvSpPr>
          <p:cNvPr id="167" name="Google Shape;167;p5"/>
          <p:cNvSpPr txBox="1"/>
          <p:nvPr/>
        </p:nvSpPr>
        <p:spPr>
          <a:xfrm>
            <a:off x="626550" y="2304675"/>
            <a:ext cx="116418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1. Product Backlog </a:t>
            </a:r>
            <a:r>
              <a:rPr lang="es-ES" sz="3200">
                <a:solidFill>
                  <a:schemeClr val="dk1"/>
                </a:solidFill>
              </a:rPr>
              <a:t>(Listo)</a:t>
            </a:r>
            <a:r>
              <a:rPr lang="es-ES" sz="3200">
                <a:solidFill>
                  <a:schemeClr val="dk1"/>
                </a:solidFill>
              </a:rPr>
              <a:t>.</a:t>
            </a:r>
            <a:endParaRPr sz="3200">
              <a:solidFill>
                <a:schemeClr val="dk1"/>
              </a:solidFill>
              <a:latin typeface="Calibri"/>
              <a:ea typeface="Calibri"/>
              <a:cs typeface="Calibri"/>
              <a:sym typeface="Calibri"/>
            </a:endParaRPr>
          </a:p>
        </p:txBody>
      </p:sp>
      <p:sp>
        <p:nvSpPr>
          <p:cNvPr id="168" name="Google Shape;168;p5"/>
          <p:cNvSpPr txBox="1"/>
          <p:nvPr/>
        </p:nvSpPr>
        <p:spPr>
          <a:xfrm>
            <a:off x="626550" y="6400663"/>
            <a:ext cx="101010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3.</a:t>
            </a:r>
            <a:r>
              <a:rPr lang="es-ES" sz="3200">
                <a:solidFill>
                  <a:schemeClr val="dk1"/>
                </a:solidFill>
              </a:rPr>
              <a:t> Backend/API para metadatos (Listo).</a:t>
            </a:r>
            <a:endParaRPr sz="3200">
              <a:solidFill>
                <a:schemeClr val="dk1"/>
              </a:solidFill>
              <a:latin typeface="Calibri"/>
              <a:ea typeface="Calibri"/>
              <a:cs typeface="Calibri"/>
              <a:sym typeface="Calibri"/>
            </a:endParaRPr>
          </a:p>
        </p:txBody>
      </p:sp>
      <p:sp>
        <p:nvSpPr>
          <p:cNvPr id="169" name="Google Shape;169;p5"/>
          <p:cNvSpPr txBox="1"/>
          <p:nvPr/>
        </p:nvSpPr>
        <p:spPr>
          <a:xfrm>
            <a:off x="626550" y="8596825"/>
            <a:ext cx="107193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4</a:t>
            </a:r>
            <a:r>
              <a:rPr lang="es-ES" sz="3200">
                <a:solidFill>
                  <a:schemeClr val="dk1"/>
                </a:solidFill>
              </a:rPr>
              <a:t>. Vistas del Prototipo</a:t>
            </a:r>
            <a:endParaRPr sz="3200">
              <a:solidFill>
                <a:schemeClr val="dk1"/>
              </a:solidFill>
              <a:latin typeface="Calibri"/>
              <a:ea typeface="Calibri"/>
              <a:cs typeface="Calibri"/>
              <a:sym typeface="Calibri"/>
            </a:endParaRPr>
          </a:p>
        </p:txBody>
      </p:sp>
      <p:pic>
        <p:nvPicPr>
          <p:cNvPr id="170" name="Google Shape;170;p5">
            <a:hlinkClick action="ppaction://hlinksldjump" r:id="rId3"/>
          </p:cNvPr>
          <p:cNvPicPr preferRelativeResize="0"/>
          <p:nvPr/>
        </p:nvPicPr>
        <p:blipFill>
          <a:blip r:embed="rId4">
            <a:alphaModFix/>
          </a:blip>
          <a:stretch>
            <a:fillRect/>
          </a:stretch>
        </p:blipFill>
        <p:spPr>
          <a:xfrm>
            <a:off x="6296225" y="1362500"/>
            <a:ext cx="4082226" cy="2469626"/>
          </a:xfrm>
          <a:prstGeom prst="rect">
            <a:avLst/>
          </a:prstGeom>
          <a:noFill/>
          <a:ln>
            <a:noFill/>
          </a:ln>
        </p:spPr>
      </p:pic>
      <p:pic>
        <p:nvPicPr>
          <p:cNvPr id="171" name="Google Shape;171;p5"/>
          <p:cNvPicPr preferRelativeResize="0"/>
          <p:nvPr/>
        </p:nvPicPr>
        <p:blipFill>
          <a:blip r:embed="rId5">
            <a:alphaModFix/>
          </a:blip>
          <a:stretch>
            <a:fillRect/>
          </a:stretch>
        </p:blipFill>
        <p:spPr>
          <a:xfrm>
            <a:off x="8365100" y="6341963"/>
            <a:ext cx="2998459" cy="970375"/>
          </a:xfrm>
          <a:prstGeom prst="rect">
            <a:avLst/>
          </a:prstGeom>
          <a:noFill/>
          <a:ln>
            <a:noFill/>
          </a:ln>
        </p:spPr>
      </p:pic>
      <p:pic>
        <p:nvPicPr>
          <p:cNvPr id="172" name="Google Shape;172;p5"/>
          <p:cNvPicPr preferRelativeResize="0"/>
          <p:nvPr/>
        </p:nvPicPr>
        <p:blipFill>
          <a:blip r:embed="rId6">
            <a:alphaModFix/>
          </a:blip>
          <a:stretch>
            <a:fillRect/>
          </a:stretch>
        </p:blipFill>
        <p:spPr>
          <a:xfrm>
            <a:off x="11566950" y="5721649"/>
            <a:ext cx="1931350" cy="1931350"/>
          </a:xfrm>
          <a:prstGeom prst="rect">
            <a:avLst/>
          </a:prstGeom>
          <a:noFill/>
          <a:ln>
            <a:noFill/>
          </a:ln>
        </p:spPr>
      </p:pic>
      <p:pic>
        <p:nvPicPr>
          <p:cNvPr id="173" name="Google Shape;173;p5" title="Grabacin2025-10-23122308-ezgif.com-speed.gif">
            <a:hlinkClick action="ppaction://hlinksldjump" r:id="rId7"/>
          </p:cNvPr>
          <p:cNvPicPr preferRelativeResize="0"/>
          <p:nvPr/>
        </p:nvPicPr>
        <p:blipFill>
          <a:blip r:embed="rId8">
            <a:alphaModFix/>
          </a:blip>
          <a:stretch>
            <a:fillRect/>
          </a:stretch>
        </p:blipFill>
        <p:spPr>
          <a:xfrm>
            <a:off x="8299175" y="7922475"/>
            <a:ext cx="4502300" cy="2262400"/>
          </a:xfrm>
          <a:prstGeom prst="rect">
            <a:avLst/>
          </a:prstGeom>
          <a:noFill/>
          <a:ln>
            <a:noFill/>
          </a:ln>
        </p:spPr>
      </p:pic>
      <p:sp>
        <p:nvSpPr>
          <p:cNvPr id="174" name="Google Shape;174;p5"/>
          <p:cNvSpPr txBox="1"/>
          <p:nvPr/>
        </p:nvSpPr>
        <p:spPr>
          <a:xfrm>
            <a:off x="626550" y="4199850"/>
            <a:ext cx="116418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2. Historias de Usuarios</a:t>
            </a:r>
            <a:r>
              <a:rPr b="1" lang="es-ES" sz="3200">
                <a:solidFill>
                  <a:schemeClr val="dk1"/>
                </a:solidFill>
              </a:rPr>
              <a:t> </a:t>
            </a:r>
            <a:r>
              <a:rPr lang="es-ES" sz="3200">
                <a:solidFill>
                  <a:schemeClr val="dk1"/>
                </a:solidFill>
              </a:rPr>
              <a:t>(Listo).</a:t>
            </a:r>
            <a:endParaRPr sz="3200">
              <a:solidFill>
                <a:schemeClr val="dk1"/>
              </a:solidFill>
              <a:latin typeface="Calibri"/>
              <a:ea typeface="Calibri"/>
              <a:cs typeface="Calibri"/>
              <a:sym typeface="Calibri"/>
            </a:endParaRPr>
          </a:p>
        </p:txBody>
      </p:sp>
      <p:pic>
        <p:nvPicPr>
          <p:cNvPr id="175" name="Google Shape;175;p5">
            <a:hlinkClick action="ppaction://hlinksldjump" r:id="rId9"/>
          </p:cNvPr>
          <p:cNvPicPr preferRelativeResize="0"/>
          <p:nvPr/>
        </p:nvPicPr>
        <p:blipFill>
          <a:blip r:embed="rId10">
            <a:alphaModFix/>
          </a:blip>
          <a:stretch>
            <a:fillRect/>
          </a:stretch>
        </p:blipFill>
        <p:spPr>
          <a:xfrm>
            <a:off x="10727550" y="2571771"/>
            <a:ext cx="3352976" cy="3160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0"/>
          <p:cNvSpPr txBox="1"/>
          <p:nvPr/>
        </p:nvSpPr>
        <p:spPr>
          <a:xfrm>
            <a:off x="1220075" y="643340"/>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Cierre</a:t>
            </a:r>
            <a:endParaRPr/>
          </a:p>
        </p:txBody>
      </p:sp>
      <p:sp>
        <p:nvSpPr>
          <p:cNvPr id="181" name="Google Shape;181;p10"/>
          <p:cNvSpPr txBox="1"/>
          <p:nvPr/>
        </p:nvSpPr>
        <p:spPr>
          <a:xfrm>
            <a:off x="416000" y="3234150"/>
            <a:ext cx="5389200" cy="976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1. </a:t>
            </a:r>
            <a:r>
              <a:rPr b="1" lang="es-ES" sz="3909">
                <a:solidFill>
                  <a:schemeClr val="dk1"/>
                </a:solidFill>
              </a:rPr>
              <a:t>Cimientos Sólidos</a:t>
            </a:r>
            <a:r>
              <a:rPr lang="es-ES" sz="3909">
                <a:solidFill>
                  <a:schemeClr val="dk1"/>
                </a:solidFill>
              </a:rPr>
              <a:t>.</a:t>
            </a:r>
            <a:endParaRPr sz="6474">
              <a:solidFill>
                <a:schemeClr val="dk1"/>
              </a:solidFill>
              <a:latin typeface="Calibri"/>
              <a:ea typeface="Calibri"/>
              <a:cs typeface="Calibri"/>
              <a:sym typeface="Calibri"/>
            </a:endParaRPr>
          </a:p>
        </p:txBody>
      </p:sp>
      <p:sp>
        <p:nvSpPr>
          <p:cNvPr id="182" name="Google Shape;182;p10"/>
          <p:cNvSpPr txBox="1"/>
          <p:nvPr/>
        </p:nvSpPr>
        <p:spPr>
          <a:xfrm>
            <a:off x="416000" y="6733186"/>
            <a:ext cx="7885800" cy="976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2. </a:t>
            </a:r>
            <a:r>
              <a:rPr b="1" lang="es-ES" sz="3909">
                <a:solidFill>
                  <a:schemeClr val="dk1"/>
                </a:solidFill>
              </a:rPr>
              <a:t>Enfoque en pulir el proyecto e informes finales</a:t>
            </a:r>
            <a:endParaRPr sz="3909">
              <a:solidFill>
                <a:schemeClr val="dk1"/>
              </a:solidFill>
              <a:latin typeface="Calibri"/>
              <a:ea typeface="Calibri"/>
              <a:cs typeface="Calibri"/>
              <a:sym typeface="Calibri"/>
            </a:endParaRPr>
          </a:p>
        </p:txBody>
      </p:sp>
      <p:pic>
        <p:nvPicPr>
          <p:cNvPr descr="building brick wall in laptop icon vector outline illustration (proporcionado por Getty Images)" id="183" name="Google Shape;183;p10"/>
          <p:cNvPicPr preferRelativeResize="0"/>
          <p:nvPr/>
        </p:nvPicPr>
        <p:blipFill>
          <a:blip r:embed="rId3">
            <a:alphaModFix/>
          </a:blip>
          <a:stretch>
            <a:fillRect/>
          </a:stretch>
        </p:blipFill>
        <p:spPr>
          <a:xfrm>
            <a:off x="6901163" y="1186163"/>
            <a:ext cx="4485673" cy="4485673"/>
          </a:xfrm>
          <a:prstGeom prst="rect">
            <a:avLst/>
          </a:prstGeom>
          <a:noFill/>
          <a:ln>
            <a:noFill/>
          </a:ln>
        </p:spPr>
      </p:pic>
      <p:pic>
        <p:nvPicPr>
          <p:cNvPr descr="Couple of Cheerful Business Man and Woman Characters Trowing Huge Pen to Target. Office Routine, Workers Career Boost, Start Up Project. Businesspeople Achieve Goal Cartoon Flat Vector Illustration (proporcionado por Getty Images)" id="184" name="Google Shape;184;p10"/>
          <p:cNvPicPr preferRelativeResize="0"/>
          <p:nvPr/>
        </p:nvPicPr>
        <p:blipFill>
          <a:blip r:embed="rId4">
            <a:alphaModFix/>
          </a:blip>
          <a:stretch>
            <a:fillRect/>
          </a:stretch>
        </p:blipFill>
        <p:spPr>
          <a:xfrm>
            <a:off x="9589025" y="5201023"/>
            <a:ext cx="5828326" cy="4041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Carla Manzano V.</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0x01010015ED6F46882F47419E8EA90B7B52D56C</vt:lpwstr>
  </property>
  <property fmtid="{D5CDD505-2E9C-101B-9397-08002B2CF9AE}" pid="3" name="MediaServiceImageTags">
    <vt:lpwstr/>
  </property>
  <property fmtid="{D5CDD505-2E9C-101B-9397-08002B2CF9AE}" pid="4" name="Order">
    <vt:r8>73400.0</vt:r8>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_ExtendedDescription">
    <vt:lpwstr/>
  </property>
</Properties>
</file>